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70" r:id="rId13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4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7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3F3C6-81A0-4C78-AAE4-32FE14ED0F7B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FA9B8-B2C0-431A-8749-73682D3DF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58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FA9B8-B2C0-431A-8749-73682D3DF89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962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FA9B8-B2C0-431A-8749-73682D3DF89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951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FA9B8-B2C0-431A-8749-73682D3DF89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441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FA9B8-B2C0-431A-8749-73682D3DF89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915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FA9B8-B2C0-431A-8749-73682D3DF89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430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FA9B8-B2C0-431A-8749-73682D3DF89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946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FA9B8-B2C0-431A-8749-73682D3DF89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082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FA9B8-B2C0-431A-8749-73682D3DF89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511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FA9B8-B2C0-431A-8749-73682D3DF89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7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FA9B8-B2C0-431A-8749-73682D3DF89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589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FA9B8-B2C0-431A-8749-73682D3DF89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667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0DB6-C1CA-4CFC-8627-49CF1F526818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D7FC2-C14C-4D66-9861-52B0DE187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126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0DB6-C1CA-4CFC-8627-49CF1F526818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D7FC2-C14C-4D66-9861-52B0DE187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82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0DB6-C1CA-4CFC-8627-49CF1F526818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D7FC2-C14C-4D66-9861-52B0DE187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936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0DB6-C1CA-4CFC-8627-49CF1F526818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D7FC2-C14C-4D66-9861-52B0DE187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531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0DB6-C1CA-4CFC-8627-49CF1F526818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D7FC2-C14C-4D66-9861-52B0DE187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703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0DB6-C1CA-4CFC-8627-49CF1F526818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D7FC2-C14C-4D66-9861-52B0DE187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17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0DB6-C1CA-4CFC-8627-49CF1F526818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D7FC2-C14C-4D66-9861-52B0DE187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547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0DB6-C1CA-4CFC-8627-49CF1F526818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D7FC2-C14C-4D66-9861-52B0DE187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742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0DB6-C1CA-4CFC-8627-49CF1F526818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D7FC2-C14C-4D66-9861-52B0DE187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415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0DB6-C1CA-4CFC-8627-49CF1F526818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D7FC2-C14C-4D66-9861-52B0DE187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02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0DB6-C1CA-4CFC-8627-49CF1F526818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D7FC2-C14C-4D66-9861-52B0DE187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677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60DB6-C1CA-4CFC-8627-49CF1F526818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D7FC2-C14C-4D66-9861-52B0DE187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1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962" y="4393882"/>
            <a:ext cx="1835467" cy="183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64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349" y="365125"/>
            <a:ext cx="9508375" cy="132556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ВСЕРОССИЙСКИЙ ПРОЕКТ «СУДЬБА СОЛДАТА»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827" y="175776"/>
            <a:ext cx="1938251" cy="2001203"/>
          </a:xfrm>
          <a:prstGeom prst="rect">
            <a:avLst/>
          </a:prstGeom>
        </p:spPr>
      </p:pic>
      <p:pic>
        <p:nvPicPr>
          <p:cNvPr id="6" name="Рисунок 1" descr="image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562" y="232132"/>
            <a:ext cx="1835467" cy="183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6682" y="2309972"/>
            <a:ext cx="669087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Май</a:t>
            </a:r>
          </a:p>
          <a:p>
            <a:endParaRPr lang="ru-RU" sz="3200" dirty="0"/>
          </a:p>
          <a:p>
            <a:r>
              <a:rPr lang="ru-RU" sz="2800" dirty="0" smtClean="0">
                <a:latin typeface="+mj-lt"/>
              </a:rPr>
              <a:t>Жители Курортного района подают заявки </a:t>
            </a:r>
            <a:r>
              <a:rPr lang="ru-RU" sz="2800" dirty="0">
                <a:latin typeface="+mj-lt"/>
              </a:rPr>
              <a:t>на участие в </a:t>
            </a:r>
            <a:r>
              <a:rPr lang="ru-RU" sz="2800" dirty="0" smtClean="0">
                <a:latin typeface="+mj-lt"/>
              </a:rPr>
              <a:t>проекте (онлайн-форма </a:t>
            </a:r>
            <a:r>
              <a:rPr lang="ru-RU" sz="2800" dirty="0">
                <a:latin typeface="+mj-lt"/>
              </a:rPr>
              <a:t>на сайте «Поискового движения России» </a:t>
            </a:r>
            <a:r>
              <a:rPr lang="ru-RU" sz="2800" dirty="0" smtClean="0">
                <a:latin typeface="+mj-lt"/>
              </a:rPr>
              <a:t/>
            </a:r>
            <a:br>
              <a:rPr lang="ru-RU" sz="2800" dirty="0" smtClean="0">
                <a:latin typeface="+mj-lt"/>
              </a:rPr>
            </a:br>
            <a:r>
              <a:rPr lang="ru-RU" sz="2800" dirty="0" smtClean="0">
                <a:latin typeface="+mj-lt"/>
              </a:rPr>
              <a:t>rf-poisk.ru</a:t>
            </a:r>
            <a:r>
              <a:rPr lang="ru-RU" sz="2800" dirty="0">
                <a:latin typeface="+mj-lt"/>
              </a:rPr>
              <a:t>, или через официальные аккаунты «Поискового движения России» </a:t>
            </a:r>
            <a:r>
              <a:rPr lang="ru-RU" sz="2800" dirty="0" smtClean="0">
                <a:latin typeface="+mj-lt"/>
              </a:rPr>
              <a:t/>
            </a:r>
            <a:br>
              <a:rPr lang="ru-RU" sz="2800" dirty="0" smtClean="0">
                <a:latin typeface="+mj-lt"/>
              </a:rPr>
            </a:br>
            <a:r>
              <a:rPr lang="ru-RU" sz="2800" dirty="0" smtClean="0">
                <a:latin typeface="+mj-lt"/>
              </a:rPr>
              <a:t>в </a:t>
            </a:r>
            <a:r>
              <a:rPr lang="ru-RU" sz="2800" dirty="0">
                <a:latin typeface="+mj-lt"/>
              </a:rPr>
              <a:t>социальных сетях vk.com/</a:t>
            </a:r>
            <a:r>
              <a:rPr lang="ru-RU" sz="2800" dirty="0" err="1">
                <a:latin typeface="+mj-lt"/>
              </a:rPr>
              <a:t>rfpoisk</a:t>
            </a:r>
            <a:r>
              <a:rPr lang="ru-RU" sz="2800" dirty="0">
                <a:latin typeface="+mj-lt"/>
              </a:rPr>
              <a:t> и instagram.com/</a:t>
            </a:r>
            <a:r>
              <a:rPr lang="ru-RU" sz="2800" dirty="0" err="1">
                <a:latin typeface="+mj-lt"/>
              </a:rPr>
              <a:t>poiskrf</a:t>
            </a:r>
            <a:r>
              <a:rPr lang="ru-RU" sz="2800" dirty="0" smtClean="0">
                <a:latin typeface="+mj-lt"/>
              </a:rPr>
              <a:t>).</a:t>
            </a:r>
            <a:endParaRPr lang="ru-RU" sz="2800" dirty="0">
              <a:latin typeface="+mj-lt"/>
            </a:endParaRPr>
          </a:p>
          <a:p>
            <a:endParaRPr lang="ru-RU" sz="3200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3200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3200" dirty="0">
              <a:latin typeface="+mj-lt"/>
            </a:endParaRP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351" y="2533543"/>
            <a:ext cx="4074818" cy="336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1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349" y="365125"/>
            <a:ext cx="9508375" cy="1325563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ОБЛАГОРАЖИВАНИЕ ТЕРРИТОРИИ 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ПЕРЕД ОКНАМИ ВЕТЕРАНА С ВЫСАДКОЙ РАСТЕНИЙ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827" y="175776"/>
            <a:ext cx="1938251" cy="2001203"/>
          </a:xfrm>
          <a:prstGeom prst="rect">
            <a:avLst/>
          </a:prstGeom>
        </p:spPr>
      </p:pic>
      <p:pic>
        <p:nvPicPr>
          <p:cNvPr id="6" name="Рисунок 1" descr="image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562" y="232132"/>
            <a:ext cx="1835467" cy="183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17628" y="2176979"/>
            <a:ext cx="669087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03.05.2020 – </a:t>
            </a:r>
            <a:r>
              <a:rPr lang="ru-RU" sz="2000" b="1" dirty="0" smtClean="0">
                <a:solidFill>
                  <a:srgbClr val="FF0000"/>
                </a:solidFill>
              </a:rPr>
              <a:t>07.05.2020</a:t>
            </a:r>
          </a:p>
          <a:p>
            <a:endParaRPr lang="ru-RU" sz="2400" dirty="0"/>
          </a:p>
          <a:p>
            <a:r>
              <a:rPr lang="ru-RU" sz="2000" dirty="0">
                <a:latin typeface="+mj-lt"/>
              </a:rPr>
              <a:t>Сотрудниками СПб ГБУ СОН «КЦСОН Курортного района» совместно с волонтерами будет осуществлена уборка </a:t>
            </a:r>
            <a:r>
              <a:rPr lang="ru-RU" sz="2000" dirty="0" smtClean="0">
                <a:latin typeface="+mj-lt"/>
              </a:rPr>
              <a:t/>
            </a:r>
            <a:br>
              <a:rPr lang="ru-RU" sz="2000" dirty="0" smtClean="0">
                <a:latin typeface="+mj-lt"/>
              </a:rPr>
            </a:br>
            <a:r>
              <a:rPr lang="ru-RU" sz="2000" dirty="0" smtClean="0">
                <a:latin typeface="+mj-lt"/>
              </a:rPr>
              <a:t>и </a:t>
            </a:r>
            <a:r>
              <a:rPr lang="ru-RU" sz="2000" dirty="0">
                <a:latin typeface="+mj-lt"/>
              </a:rPr>
              <a:t>облагораживание территории около домов ветеранов, </a:t>
            </a:r>
            <a:br>
              <a:rPr lang="ru-RU" sz="2000" dirty="0">
                <a:latin typeface="+mj-lt"/>
              </a:rPr>
            </a:br>
            <a:r>
              <a:rPr lang="ru-RU" sz="2000" dirty="0">
                <a:latin typeface="+mj-lt"/>
              </a:rPr>
              <a:t>в том числе возле Социального дома, по адресу </a:t>
            </a:r>
            <a:r>
              <a:rPr lang="ru-RU" sz="2000" dirty="0" smtClean="0">
                <a:latin typeface="+mj-lt"/>
              </a:rPr>
              <a:t/>
            </a:r>
            <a:br>
              <a:rPr lang="ru-RU" sz="2000" dirty="0" smtClean="0">
                <a:latin typeface="+mj-lt"/>
              </a:rPr>
            </a:br>
            <a:r>
              <a:rPr lang="ru-RU" sz="2000" dirty="0" smtClean="0">
                <a:latin typeface="+mj-lt"/>
              </a:rPr>
              <a:t>п</a:t>
            </a:r>
            <a:r>
              <a:rPr lang="ru-RU" sz="2000" dirty="0">
                <a:latin typeface="+mj-lt"/>
              </a:rPr>
              <a:t>. Песочный, </a:t>
            </a:r>
            <a:r>
              <a:rPr lang="ru-RU" sz="2000" dirty="0" smtClean="0">
                <a:latin typeface="+mj-lt"/>
              </a:rPr>
              <a:t>ул</a:t>
            </a:r>
            <a:r>
              <a:rPr lang="ru-RU" sz="2000" dirty="0">
                <a:latin typeface="+mj-lt"/>
              </a:rPr>
              <a:t>. Ленинградская, д. 83, </a:t>
            </a:r>
            <a:r>
              <a:rPr lang="ru-RU" sz="2000" dirty="0" smtClean="0">
                <a:latin typeface="+mj-lt"/>
              </a:rPr>
              <a:t/>
            </a:r>
            <a:br>
              <a:rPr lang="ru-RU" sz="2000" dirty="0" smtClean="0">
                <a:latin typeface="+mj-lt"/>
              </a:rPr>
            </a:br>
            <a:r>
              <a:rPr lang="ru-RU" sz="2000" dirty="0" smtClean="0">
                <a:latin typeface="+mj-lt"/>
              </a:rPr>
              <a:t>в </a:t>
            </a:r>
            <a:r>
              <a:rPr lang="ru-RU" sz="2000" dirty="0">
                <a:latin typeface="+mj-lt"/>
              </a:rPr>
              <a:t>котором также проживают ветераны.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dirty="0">
              <a:latin typeface="+mj-lt"/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80577" y="5111738"/>
            <a:ext cx="6066987" cy="92333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u="sng" dirty="0"/>
              <a:t>В акции </a:t>
            </a:r>
            <a:r>
              <a:rPr lang="ru-RU" b="1" u="sng" dirty="0" smtClean="0"/>
              <a:t>принимают </a:t>
            </a:r>
            <a:r>
              <a:rPr lang="ru-RU" b="1" u="sng" dirty="0"/>
              <a:t>активное </a:t>
            </a:r>
            <a:r>
              <a:rPr lang="ru-RU" b="1" u="sng" dirty="0" smtClean="0"/>
              <a:t>участие: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СПб </a:t>
            </a:r>
            <a:r>
              <a:rPr lang="ru-RU" b="1" dirty="0"/>
              <a:t>ГБУ СОН «КЦСОН Курортного района</a:t>
            </a:r>
            <a:r>
              <a:rPr lang="ru-RU" b="1" dirty="0" smtClean="0"/>
              <a:t>»,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10 МО Курортного района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97" y="1935584"/>
            <a:ext cx="2307201" cy="426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2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48" y="114300"/>
            <a:ext cx="11774312" cy="6623050"/>
          </a:xfrm>
        </p:spPr>
      </p:pic>
    </p:spTree>
    <p:extLst>
      <p:ext uri="{BB962C8B-B14F-4D97-AF65-F5344CB8AC3E}">
        <p14:creationId xmlns:p14="http://schemas.microsoft.com/office/powerpoint/2010/main" val="4140872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5424" y="365125"/>
            <a:ext cx="9508375" cy="1325563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«Бессмертный полк-онлайн»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827" y="175776"/>
            <a:ext cx="1938251" cy="2001203"/>
          </a:xfrm>
          <a:prstGeom prst="rect">
            <a:avLst/>
          </a:prstGeom>
        </p:spPr>
      </p:pic>
      <p:pic>
        <p:nvPicPr>
          <p:cNvPr id="6" name="Рисунок 1" descr="image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982" y="258643"/>
            <a:ext cx="1835467" cy="183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54580" y="2094110"/>
            <a:ext cx="55892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 28 апреля по 9 мая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>
                <a:latin typeface="+mj-lt"/>
              </a:rPr>
              <a:t>Сотрудники учреждений, организаций, органов местного </a:t>
            </a:r>
            <a:r>
              <a:rPr lang="ru-RU" dirty="0" smtClean="0">
                <a:latin typeface="+mj-lt"/>
              </a:rPr>
              <a:t>самоуправления </a:t>
            </a:r>
            <a:r>
              <a:rPr lang="ru-RU" dirty="0">
                <a:latin typeface="+mj-lt"/>
              </a:rPr>
              <a:t>и жители Курортного района </a:t>
            </a:r>
            <a:r>
              <a:rPr lang="ru-RU" dirty="0" smtClean="0">
                <a:latin typeface="+mj-lt"/>
              </a:rPr>
              <a:t>Санкт-Петербурга района</a:t>
            </a:r>
            <a:r>
              <a:rPr lang="ru-RU" dirty="0">
                <a:latin typeface="+mj-lt"/>
              </a:rPr>
              <a:t>, подают заявки на создание единой база данных, из которой автоматически формируется видеоряд из фотографий участника войны и его родственника с символикой акции. </a:t>
            </a:r>
          </a:p>
          <a:p>
            <a:pPr algn="just"/>
            <a:r>
              <a:rPr lang="ru-RU" dirty="0" smtClean="0">
                <a:latin typeface="+mj-lt"/>
              </a:rPr>
              <a:t>Жители района проинформированы </a:t>
            </a:r>
            <a:r>
              <a:rPr lang="ru-RU" dirty="0">
                <a:latin typeface="+mj-lt"/>
              </a:rPr>
              <a:t>о проведении трансляция «Шествия» на </a:t>
            </a:r>
            <a:r>
              <a:rPr lang="ru-RU" dirty="0" err="1">
                <a:latin typeface="+mj-lt"/>
              </a:rPr>
              <a:t>медиаэкранах</a:t>
            </a:r>
            <a:r>
              <a:rPr lang="ru-RU" dirty="0">
                <a:latin typeface="+mj-lt"/>
              </a:rPr>
              <a:t> России, различных </a:t>
            </a:r>
            <a:r>
              <a:rPr lang="ru-RU" dirty="0" err="1">
                <a:latin typeface="+mj-lt"/>
              </a:rPr>
              <a:t>online</a:t>
            </a:r>
            <a:r>
              <a:rPr lang="ru-RU" dirty="0">
                <a:latin typeface="+mj-lt"/>
              </a:rPr>
              <a:t>-платформах и на портале «Бессмертного полка России». </a:t>
            </a:r>
            <a:endParaRPr lang="ru-RU" dirty="0" smtClean="0">
              <a:latin typeface="+mj-lt"/>
            </a:endParaRPr>
          </a:p>
          <a:p>
            <a:endParaRPr lang="ru-RU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01067" y="2297309"/>
            <a:ext cx="2752437" cy="332398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u="sng" dirty="0"/>
              <a:t>В </a:t>
            </a:r>
            <a:r>
              <a:rPr lang="ru-RU" sz="1400" b="1" u="sng" dirty="0" smtClean="0"/>
              <a:t>акции </a:t>
            </a:r>
            <a:r>
              <a:rPr lang="ru-RU" sz="1400" b="1" u="sng" dirty="0"/>
              <a:t>принимают </a:t>
            </a:r>
            <a:r>
              <a:rPr lang="ru-RU" sz="1400" b="1" u="sng" dirty="0" smtClean="0"/>
              <a:t>активное участие:</a:t>
            </a:r>
          </a:p>
          <a:p>
            <a:endParaRPr lang="ru-RU" sz="1400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СПб </a:t>
            </a:r>
            <a:r>
              <a:rPr lang="ru-RU" sz="1400" b="1" dirty="0"/>
              <a:t>ГБУ СОН «КЦСОН Курортного района</a:t>
            </a:r>
            <a:r>
              <a:rPr lang="ru-RU" sz="1400" b="1" dirty="0" smtClean="0"/>
              <a:t>»,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Учреждения культуры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Образовательные организации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Подростково-молодежные </a:t>
            </a:r>
            <a:r>
              <a:rPr lang="ru-RU" sz="1400" b="1" dirty="0" smtClean="0"/>
              <a:t>центры</a:t>
            </a:r>
            <a:endParaRPr lang="ru-RU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Молодежные </a:t>
            </a:r>
            <a:r>
              <a:rPr lang="ru-RU" sz="1400" b="1" dirty="0" smtClean="0"/>
              <a:t>советы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11 МО Курортного района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Учреждения физкультурно-оздоровительной направленности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" y="1935066"/>
            <a:ext cx="2057443" cy="4288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750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5424" y="365125"/>
            <a:ext cx="9508375" cy="1325563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Телефонное поздравление ветерана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827" y="175776"/>
            <a:ext cx="1938251" cy="2001203"/>
          </a:xfrm>
          <a:prstGeom prst="rect">
            <a:avLst/>
          </a:prstGeom>
        </p:spPr>
      </p:pic>
      <p:pic>
        <p:nvPicPr>
          <p:cNvPr id="6" name="Рисунок 1" descr="image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982" y="258643"/>
            <a:ext cx="1835467" cy="183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3739" y="2078826"/>
            <a:ext cx="73605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09.05.2020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>
                <a:latin typeface="+mj-lt"/>
              </a:rPr>
              <a:t>Сотрудники СПб ГБУ СОН «КЦСОН Курортного района» примут участие в телефонном поздравлении ветеранов, состоящих на обслуживании и лично поздравят, подготовив текст поздравления, изучив биографические справки ветерана.</a:t>
            </a:r>
          </a:p>
          <a:p>
            <a:pPr algn="just"/>
            <a:r>
              <a:rPr lang="ru-RU" dirty="0" smtClean="0">
                <a:latin typeface="+mj-lt"/>
              </a:rPr>
              <a:t>К акции присоединятся учащиеся образовательных организаций района, подростково-молодежные центры, молодежные советы.</a:t>
            </a:r>
            <a:endParaRPr lang="ru-RU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878" y="2366328"/>
            <a:ext cx="3321299" cy="334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74254" y="4873441"/>
            <a:ext cx="6908801" cy="175432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u="sng" dirty="0"/>
              <a:t>В акции принимают активное </a:t>
            </a:r>
            <a:r>
              <a:rPr lang="ru-RU" b="1" u="sng" dirty="0" smtClean="0"/>
              <a:t>участие: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СПб </a:t>
            </a:r>
            <a:r>
              <a:rPr lang="ru-RU" b="1" dirty="0"/>
              <a:t>ГБУ СОН «КЦСОН Курортного района</a:t>
            </a:r>
            <a:r>
              <a:rPr lang="ru-RU" b="1" dirty="0" smtClean="0"/>
              <a:t>»,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Образовательные организации,</a:t>
            </a: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Подростково-молодежные центры,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Молодежные </a:t>
            </a:r>
            <a:r>
              <a:rPr lang="ru-RU" b="1" dirty="0" smtClean="0"/>
              <a:t>советы,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11 МО Курортного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262495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5424" y="365125"/>
            <a:ext cx="9508375" cy="1325563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«Письмо Победы»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827" y="175776"/>
            <a:ext cx="1938251" cy="2001203"/>
          </a:xfrm>
          <a:prstGeom prst="rect">
            <a:avLst/>
          </a:prstGeom>
        </p:spPr>
      </p:pic>
      <p:pic>
        <p:nvPicPr>
          <p:cNvPr id="6" name="Рисунок 1" descr="image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982" y="258643"/>
            <a:ext cx="1835467" cy="183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9324" y="2283459"/>
            <a:ext cx="73605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Апрель-май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dirty="0">
                <a:latin typeface="+mj-lt"/>
              </a:rPr>
              <a:t>Учащиеся образовательных учреждений </a:t>
            </a:r>
            <a:r>
              <a:rPr lang="ru-RU" dirty="0" smtClean="0">
                <a:latin typeface="+mj-lt"/>
              </a:rPr>
              <a:t>района, </a:t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подростково-молодежные </a:t>
            </a:r>
            <a:r>
              <a:rPr lang="ru-RU" dirty="0">
                <a:latin typeface="+mj-lt"/>
              </a:rPr>
              <a:t>центры </a:t>
            </a:r>
            <a:r>
              <a:rPr lang="ru-RU" dirty="0" smtClean="0">
                <a:latin typeface="+mj-lt"/>
              </a:rPr>
              <a:t>составляют письма </a:t>
            </a:r>
            <a:r>
              <a:rPr lang="ru-RU" dirty="0">
                <a:latin typeface="+mj-lt"/>
              </a:rPr>
              <a:t>ветеранам. </a:t>
            </a:r>
            <a:r>
              <a:rPr lang="ru-RU" dirty="0" smtClean="0">
                <a:latin typeface="+mj-lt"/>
              </a:rPr>
              <a:t>Сотрудники </a:t>
            </a:r>
            <a:r>
              <a:rPr lang="ru-RU" dirty="0">
                <a:latin typeface="+mj-lt"/>
              </a:rPr>
              <a:t>СПб ГБУ СОН «КЦСОН Курортного района» </a:t>
            </a:r>
            <a:r>
              <a:rPr lang="ru-RU" dirty="0" smtClean="0">
                <a:latin typeface="+mj-lt"/>
              </a:rPr>
              <a:t>и волонтеры доставляют </a:t>
            </a:r>
            <a:r>
              <a:rPr lang="ru-RU" dirty="0">
                <a:latin typeface="+mj-lt"/>
              </a:rPr>
              <a:t>письма со словами благодарности и поздравлениями ветеранам с предстоящим праздником.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56" y="2094110"/>
            <a:ext cx="1432684" cy="3939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011054" y="4753369"/>
            <a:ext cx="6908801" cy="120032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u="sng" dirty="0"/>
              <a:t>В акции принимают активное </a:t>
            </a:r>
            <a:r>
              <a:rPr lang="ru-RU" b="1" u="sng" dirty="0" smtClean="0"/>
              <a:t>участие: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СПб </a:t>
            </a:r>
            <a:r>
              <a:rPr lang="ru-RU" b="1" dirty="0"/>
              <a:t>ГБУ СОН «КЦСОН Курортного района</a:t>
            </a:r>
            <a:r>
              <a:rPr lang="ru-RU" b="1" dirty="0" smtClean="0"/>
              <a:t>»,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Образовательные организации,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Подростково-молодежные </a:t>
            </a:r>
            <a:r>
              <a:rPr lang="ru-RU" b="1" dirty="0" smtClean="0"/>
              <a:t>центры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608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5424" y="365125"/>
            <a:ext cx="9508375" cy="1325563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Акция «</a:t>
            </a:r>
            <a:r>
              <a:rPr lang="en-US" sz="4000" dirty="0">
                <a:solidFill>
                  <a:srgbClr val="FF0000"/>
                </a:solidFill>
              </a:rPr>
              <a:t>#</a:t>
            </a:r>
            <a:r>
              <a:rPr lang="ru-RU" sz="4000" dirty="0" err="1">
                <a:solidFill>
                  <a:srgbClr val="FF0000"/>
                </a:solidFill>
              </a:rPr>
              <a:t>ПоемДвором</a:t>
            </a:r>
            <a:r>
              <a:rPr lang="ru-RU" sz="4000" dirty="0">
                <a:solidFill>
                  <a:srgbClr val="FF0000"/>
                </a:solidFill>
              </a:rPr>
              <a:t>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827" y="175776"/>
            <a:ext cx="1938251" cy="2001203"/>
          </a:xfrm>
          <a:prstGeom prst="rect">
            <a:avLst/>
          </a:prstGeom>
        </p:spPr>
      </p:pic>
      <p:pic>
        <p:nvPicPr>
          <p:cNvPr id="6" name="Рисунок 1" descr="image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982" y="258643"/>
            <a:ext cx="1835467" cy="183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2858" y="2071568"/>
            <a:ext cx="4686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Май</a:t>
            </a:r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dirty="0">
                <a:latin typeface="+mj-lt"/>
              </a:rPr>
              <a:t>Сотрудники и клиенты СПб ГБУ СОН «КЦСОН Курортного района» примут участие в акции </a:t>
            </a:r>
            <a:r>
              <a:rPr lang="ru-RU" sz="2000" dirty="0" smtClean="0">
                <a:latin typeface="+mj-lt"/>
              </a:rPr>
              <a:t>и исполнят </a:t>
            </a:r>
            <a:r>
              <a:rPr lang="ru-RU" sz="2000" dirty="0">
                <a:latin typeface="+mj-lt"/>
              </a:rPr>
              <a:t>военные песни </a:t>
            </a:r>
            <a:r>
              <a:rPr lang="ru-RU" sz="2000" dirty="0" smtClean="0">
                <a:latin typeface="+mj-lt"/>
              </a:rPr>
              <a:t>по адресу</a:t>
            </a:r>
            <a:r>
              <a:rPr lang="ru-RU" sz="2000" dirty="0">
                <a:latin typeface="+mj-lt"/>
              </a:rPr>
              <a:t>: п. Песочный, </a:t>
            </a:r>
            <a:r>
              <a:rPr lang="ru-RU" sz="2000" dirty="0" smtClean="0">
                <a:latin typeface="+mj-lt"/>
              </a:rPr>
              <a:t/>
            </a:r>
            <a:br>
              <a:rPr lang="ru-RU" sz="2000" dirty="0" smtClean="0">
                <a:latin typeface="+mj-lt"/>
              </a:rPr>
            </a:br>
            <a:r>
              <a:rPr lang="ru-RU" sz="2000" dirty="0" smtClean="0">
                <a:latin typeface="+mj-lt"/>
              </a:rPr>
              <a:t>ул</a:t>
            </a:r>
            <a:r>
              <a:rPr lang="ru-RU" sz="2000" dirty="0">
                <a:latin typeface="+mj-lt"/>
              </a:rPr>
              <a:t>. Ленинградская, д. 83</a:t>
            </a:r>
            <a:r>
              <a:rPr lang="ru-RU" sz="2000" dirty="0" smtClean="0">
                <a:latin typeface="+mj-lt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2858" y="5234850"/>
            <a:ext cx="4898505" cy="92333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u="sng" dirty="0"/>
              <a:t>В </a:t>
            </a:r>
            <a:r>
              <a:rPr lang="ru-RU" b="1" u="sng"/>
              <a:t>акции </a:t>
            </a:r>
            <a:r>
              <a:rPr lang="ru-RU" b="1" u="sng" smtClean="0"/>
              <a:t>принимают </a:t>
            </a:r>
            <a:r>
              <a:rPr lang="ru-RU" b="1" u="sng" dirty="0"/>
              <a:t>активное </a:t>
            </a:r>
            <a:r>
              <a:rPr lang="ru-RU" b="1" u="sng" dirty="0" smtClean="0"/>
              <a:t>участие: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СПб </a:t>
            </a:r>
            <a:r>
              <a:rPr lang="ru-RU" b="1" dirty="0"/>
              <a:t>ГБУ СОН «КЦСОН Курортного района</a:t>
            </a:r>
            <a:r>
              <a:rPr lang="ru-RU" b="1" dirty="0" smtClean="0"/>
              <a:t>»,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 </a:t>
            </a:r>
            <a:r>
              <a:rPr lang="ru-RU" b="1" dirty="0"/>
              <a:t>Учреждения </a:t>
            </a:r>
            <a:r>
              <a:rPr lang="ru-RU" b="1" dirty="0" smtClean="0"/>
              <a:t>культуры</a:t>
            </a:r>
            <a:r>
              <a:rPr lang="ru-RU" b="1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248" y="2094110"/>
            <a:ext cx="405765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7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5424" y="365125"/>
            <a:ext cx="9508375" cy="132556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Организация </a:t>
            </a:r>
            <a:r>
              <a:rPr lang="ru-RU" sz="3200" dirty="0" err="1">
                <a:solidFill>
                  <a:srgbClr val="FF0000"/>
                </a:solidFill>
              </a:rPr>
              <a:t>флешмобов</a:t>
            </a:r>
            <a:r>
              <a:rPr lang="ru-RU" sz="3200" dirty="0">
                <a:solidFill>
                  <a:srgbClr val="FF0000"/>
                </a:solidFill>
              </a:rPr>
              <a:t> в социальных сетях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827" y="175776"/>
            <a:ext cx="1938251" cy="2001203"/>
          </a:xfrm>
          <a:prstGeom prst="rect">
            <a:avLst/>
          </a:prstGeom>
        </p:spPr>
      </p:pic>
      <p:pic>
        <p:nvPicPr>
          <p:cNvPr id="6" name="Рисунок 1" descr="image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982" y="258643"/>
            <a:ext cx="1835467" cy="183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48610" y="1837798"/>
            <a:ext cx="82524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Май</a:t>
            </a:r>
          </a:p>
          <a:p>
            <a:endParaRPr lang="ru-RU" dirty="0"/>
          </a:p>
          <a:p>
            <a:r>
              <a:rPr lang="ru-RU" dirty="0">
                <a:latin typeface="+mj-lt"/>
              </a:rPr>
              <a:t>Учащиеся </a:t>
            </a:r>
            <a:r>
              <a:rPr lang="ru-RU" dirty="0" smtClean="0">
                <a:latin typeface="+mj-lt"/>
              </a:rPr>
              <a:t>общеобразовательных школ</a:t>
            </a:r>
            <a:r>
              <a:rPr lang="ru-RU" dirty="0">
                <a:latin typeface="+mj-lt"/>
              </a:rPr>
              <a:t>, </a:t>
            </a:r>
            <a:r>
              <a:rPr lang="ru-RU" dirty="0" smtClean="0">
                <a:latin typeface="+mj-lt"/>
              </a:rPr>
              <a:t>дома детского творчества, подростково-молодежные </a:t>
            </a:r>
            <a:r>
              <a:rPr lang="ru-RU" dirty="0">
                <a:latin typeface="+mj-lt"/>
              </a:rPr>
              <a:t>центры, сотрудники  </a:t>
            </a:r>
            <a:r>
              <a:rPr lang="ru-RU" dirty="0" smtClean="0">
                <a:latin typeface="+mj-lt"/>
              </a:rPr>
              <a:t>учреждений культуры, Курортного района Санкт-Петербурга размещают </a:t>
            </a:r>
            <a:r>
              <a:rPr lang="ru-RU" dirty="0">
                <a:latin typeface="+mj-lt"/>
              </a:rPr>
              <a:t>короткие видеообращения со словами благодарности </a:t>
            </a:r>
            <a:r>
              <a:rPr lang="ru-RU" dirty="0" smtClean="0">
                <a:latin typeface="+mj-lt"/>
              </a:rPr>
              <a:t>ветеранам и </a:t>
            </a:r>
            <a:r>
              <a:rPr lang="ru-RU" dirty="0">
                <a:latin typeface="+mj-lt"/>
              </a:rPr>
              <a:t>павшим воинам, </a:t>
            </a:r>
            <a:r>
              <a:rPr lang="ru-RU" dirty="0" smtClean="0">
                <a:latin typeface="+mj-lt"/>
              </a:rPr>
              <a:t>публикуют в социальных сетях и на официальных сайтах учреждений. </a:t>
            </a:r>
            <a:r>
              <a:rPr lang="ru-RU" dirty="0">
                <a:latin typeface="+mj-lt"/>
              </a:rPr>
              <a:t/>
            </a:r>
            <a:br>
              <a:rPr lang="ru-RU" dirty="0">
                <a:latin typeface="+mj-lt"/>
              </a:rPr>
            </a:br>
            <a:r>
              <a:rPr lang="ru-RU" dirty="0" smtClean="0">
                <a:latin typeface="+mj-lt"/>
              </a:rPr>
              <a:t>Школьники также исполняют </a:t>
            </a:r>
            <a:r>
              <a:rPr lang="ru-RU" dirty="0">
                <a:latin typeface="+mj-lt"/>
              </a:rPr>
              <a:t>военные песни, прочитают стихи о войне и Победе</a:t>
            </a:r>
            <a:r>
              <a:rPr lang="ru-RU" dirty="0"/>
              <a:t>. </a:t>
            </a:r>
            <a:endParaRPr lang="ru-RU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17837" y="4145636"/>
            <a:ext cx="6908801" cy="203132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u="sng" dirty="0"/>
              <a:t>В акции </a:t>
            </a:r>
            <a:r>
              <a:rPr lang="ru-RU" b="1" u="sng" dirty="0" smtClean="0"/>
              <a:t>принимают </a:t>
            </a:r>
            <a:r>
              <a:rPr lang="ru-RU" b="1" u="sng" dirty="0"/>
              <a:t>активное </a:t>
            </a:r>
            <a:r>
              <a:rPr lang="ru-RU" b="1" u="sng" dirty="0" smtClean="0"/>
              <a:t>участие: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Учреждения культуры,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Общеобразовательные школы, </a:t>
            </a: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Дома детского творчества,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Подростково-молодежные </a:t>
            </a:r>
            <a:r>
              <a:rPr lang="ru-RU" b="1" dirty="0" smtClean="0"/>
              <a:t>центры, </a:t>
            </a: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11 МО Курортного </a:t>
            </a:r>
            <a:r>
              <a:rPr lang="ru-RU" b="1" dirty="0" smtClean="0"/>
              <a:t>района,</a:t>
            </a: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Учреждения </a:t>
            </a:r>
            <a:r>
              <a:rPr lang="ru-RU" b="1" dirty="0"/>
              <a:t>физкультурно-оздоровительной </a:t>
            </a:r>
            <a:r>
              <a:rPr lang="ru-RU" b="1" dirty="0" smtClean="0"/>
              <a:t>направленности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3" y="2094110"/>
            <a:ext cx="2847584" cy="410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4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5424" y="365125"/>
            <a:ext cx="9508375" cy="132556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Проект </a:t>
            </a:r>
            <a:r>
              <a:rPr lang="en-US" sz="3200" dirty="0">
                <a:solidFill>
                  <a:srgbClr val="FF0000"/>
                </a:solidFill>
              </a:rPr>
              <a:t>#</a:t>
            </a:r>
            <a:r>
              <a:rPr lang="ru-RU" sz="3200" dirty="0">
                <a:solidFill>
                  <a:srgbClr val="FF0000"/>
                </a:solidFill>
              </a:rPr>
              <a:t>Мирные</a:t>
            </a:r>
            <a:r>
              <a:rPr lang="en-US" sz="3200" dirty="0">
                <a:solidFill>
                  <a:srgbClr val="FF0000"/>
                </a:solidFill>
              </a:rPr>
              <a:t>_</a:t>
            </a:r>
            <a:r>
              <a:rPr lang="ru-RU" sz="3200" dirty="0">
                <a:solidFill>
                  <a:srgbClr val="FF0000"/>
                </a:solidFill>
              </a:rPr>
              <a:t>окна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827" y="175776"/>
            <a:ext cx="1938251" cy="2001203"/>
          </a:xfrm>
          <a:prstGeom prst="rect">
            <a:avLst/>
          </a:prstGeom>
        </p:spPr>
      </p:pic>
      <p:pic>
        <p:nvPicPr>
          <p:cNvPr id="6" name="Рисунок 1" descr="image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982" y="258643"/>
            <a:ext cx="1835467" cy="183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07938" y="1797170"/>
            <a:ext cx="58349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Май</a:t>
            </a:r>
          </a:p>
          <a:p>
            <a:endParaRPr lang="ru-RU" dirty="0"/>
          </a:p>
          <a:p>
            <a:r>
              <a:rPr lang="ru-RU" sz="2000" dirty="0">
                <a:latin typeface="+mj-lt"/>
              </a:rPr>
              <a:t>Сотрудники и клиенты СПб ГБУ СОН «КЦСОН Курортного района», учащиеся образовательных организаций </a:t>
            </a:r>
            <a:r>
              <a:rPr lang="ru-RU" sz="2000" dirty="0" smtClean="0">
                <a:latin typeface="+mj-lt"/>
              </a:rPr>
              <a:t>и </a:t>
            </a:r>
            <a:r>
              <a:rPr lang="ru-RU" sz="2000" dirty="0">
                <a:latin typeface="+mj-lt"/>
              </a:rPr>
              <a:t>подростково-молодежные центры </a:t>
            </a:r>
          </a:p>
          <a:p>
            <a:r>
              <a:rPr lang="ru-RU" sz="2000" dirty="0">
                <a:latin typeface="+mj-lt"/>
              </a:rPr>
              <a:t>Курортного района Санкт-Петербурга примут участие в акции и украсят окна своих домов рисунком о Победе и словами благодарности.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7938" y="4710432"/>
            <a:ext cx="6908801" cy="203132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u="sng" dirty="0"/>
              <a:t>В акции принимают активное </a:t>
            </a:r>
            <a:r>
              <a:rPr lang="ru-RU" b="1" u="sng" dirty="0" smtClean="0"/>
              <a:t>участие: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СПб </a:t>
            </a:r>
            <a:r>
              <a:rPr lang="ru-RU" b="1" dirty="0"/>
              <a:t>ГБУ СОН «КЦСОН Курортного района</a:t>
            </a:r>
            <a:r>
              <a:rPr lang="ru-RU" b="1" dirty="0" smtClean="0"/>
              <a:t>»,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Образовательные организации района,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11 МО </a:t>
            </a:r>
            <a:r>
              <a:rPr lang="ru-RU" b="1" dirty="0"/>
              <a:t>Курортного </a:t>
            </a:r>
            <a:r>
              <a:rPr lang="ru-RU" b="1" dirty="0" smtClean="0"/>
              <a:t>района,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Подростково-молодежные </a:t>
            </a:r>
            <a:r>
              <a:rPr lang="ru-RU" b="1" dirty="0" smtClean="0"/>
              <a:t>центры,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Учреждения культуры,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Учреждения физкультурно-оздоровительной </a:t>
            </a:r>
            <a:r>
              <a:rPr lang="ru-RU" b="1" dirty="0" smtClean="0"/>
              <a:t>направленности.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86" y="2919016"/>
            <a:ext cx="4419952" cy="2486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515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349" y="365125"/>
            <a:ext cx="9508375" cy="1325563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ВСЕРОССИЙСКАЯ АКЦИЯ «ГЕОРГИЕВСКАЯ ЛЕНТОЧКА»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827" y="175776"/>
            <a:ext cx="1938251" cy="2001203"/>
          </a:xfrm>
          <a:prstGeom prst="rect">
            <a:avLst/>
          </a:prstGeom>
        </p:spPr>
      </p:pic>
      <p:pic>
        <p:nvPicPr>
          <p:cNvPr id="6" name="Рисунок 1" descr="image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103" y="175776"/>
            <a:ext cx="1835467" cy="183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0899" y="1880037"/>
            <a:ext cx="669087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03.04.2020</a:t>
            </a:r>
          </a:p>
          <a:p>
            <a:r>
              <a:rPr lang="ru-RU" sz="1600" dirty="0">
                <a:latin typeface="+mj-lt"/>
              </a:rPr>
              <a:t>Районный День единых действий Российского движения школьников: акция «Георгиевская ленточка» в дистанционном </a:t>
            </a:r>
            <a:r>
              <a:rPr lang="ru-RU" sz="1600" dirty="0" smtClean="0">
                <a:latin typeface="+mj-lt"/>
              </a:rPr>
              <a:t>режиме будет реализована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на сайте </a:t>
            </a:r>
            <a:r>
              <a:rPr lang="ru-RU" sz="1600" dirty="0">
                <a:latin typeface="+mj-lt"/>
              </a:rPr>
              <a:t>ДДТ «На реке Сестре», </a:t>
            </a:r>
            <a:r>
              <a:rPr lang="ru-RU" sz="1600" dirty="0" smtClean="0">
                <a:latin typeface="+mj-lt"/>
              </a:rPr>
              <a:t>группе </a:t>
            </a:r>
            <a:r>
              <a:rPr lang="ru-RU" sz="1600" dirty="0">
                <a:latin typeface="+mj-lt"/>
              </a:rPr>
              <a:t>Курортного района в социальных сетях ВК, </a:t>
            </a:r>
            <a:r>
              <a:rPr lang="en-US" sz="1600" dirty="0" smtClean="0">
                <a:latin typeface="+mj-lt"/>
              </a:rPr>
              <a:t>Instagram</a:t>
            </a:r>
            <a:r>
              <a:rPr lang="ru-RU" sz="1600" dirty="0" smtClean="0">
                <a:latin typeface="+mj-lt"/>
              </a:rPr>
              <a:t>.</a:t>
            </a:r>
            <a:endParaRPr lang="ru-RU" sz="1600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04.05.2020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10.00 – 18.00</a:t>
            </a:r>
          </a:p>
          <a:p>
            <a:r>
              <a:rPr lang="ru-RU" sz="1600" dirty="0" smtClean="0">
                <a:latin typeface="+mj-lt"/>
              </a:rPr>
              <a:t>- В </a:t>
            </a:r>
            <a:r>
              <a:rPr lang="ru-RU" sz="1600" dirty="0">
                <a:latin typeface="+mj-lt"/>
              </a:rPr>
              <a:t>посёлке Серово (Приморское ш., д. 640, территория, прилегающая к кафе Ель) будет проведена акция «Георгиевская ленточка</a:t>
            </a:r>
            <a:r>
              <a:rPr lang="ru-RU" sz="1600" dirty="0" smtClean="0">
                <a:latin typeface="+mj-lt"/>
              </a:rPr>
              <a:t>».</a:t>
            </a:r>
          </a:p>
          <a:p>
            <a:endParaRPr lang="ru-RU" sz="1600" dirty="0">
              <a:latin typeface="+mj-lt"/>
            </a:endParaRPr>
          </a:p>
          <a:p>
            <a:r>
              <a:rPr lang="ru-RU" sz="1600" dirty="0">
                <a:latin typeface="+mj-lt"/>
              </a:rPr>
              <a:t>- Сотрудники СПб ГБУ СОН «КЦСОН Курортного района» доставят клиентам, состоящим на обслуживании символ воинской славы «Георгиевскую ленточку».</a:t>
            </a:r>
          </a:p>
          <a:p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534045" y="5316428"/>
            <a:ext cx="6908801" cy="132343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u="sng" dirty="0"/>
              <a:t>В акции принимают активное </a:t>
            </a:r>
            <a:r>
              <a:rPr lang="ru-RU" sz="1600" b="1" u="sng" dirty="0" smtClean="0"/>
              <a:t>участие: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11 МО Курортного </a:t>
            </a:r>
            <a:r>
              <a:rPr lang="ru-RU" sz="1600" b="1" dirty="0" smtClean="0"/>
              <a:t>района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Объекты потребительского рынка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ДДТ </a:t>
            </a:r>
            <a:r>
              <a:rPr lang="ru-RU" sz="1600" b="1" dirty="0"/>
              <a:t>«На реке Сестре</a:t>
            </a:r>
            <a:r>
              <a:rPr lang="ru-RU" sz="1600" b="1" dirty="0" smtClean="0"/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СПб </a:t>
            </a:r>
            <a:r>
              <a:rPr lang="ru-RU" sz="1600" b="1" dirty="0"/>
              <a:t>ГБУ СОН «КЦСОН Курортного района»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900" y="543917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8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349" y="365125"/>
            <a:ext cx="9508375" cy="1325563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ВСЕРОССИЙСКИЙ ПРОЕКТ «ПАМЯТИ ГЕРОЕВ»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827" y="175776"/>
            <a:ext cx="1938251" cy="2001203"/>
          </a:xfrm>
          <a:prstGeom prst="rect">
            <a:avLst/>
          </a:prstGeom>
        </p:spPr>
      </p:pic>
      <p:pic>
        <p:nvPicPr>
          <p:cNvPr id="6" name="Рисунок 1" descr="image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562" y="232132"/>
            <a:ext cx="1835467" cy="183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250" y="2067599"/>
            <a:ext cx="669087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27.04.2020 </a:t>
            </a:r>
            <a:r>
              <a:rPr lang="ru-RU" b="1" dirty="0">
                <a:solidFill>
                  <a:srgbClr val="FF0000"/>
                </a:solidFill>
              </a:rPr>
              <a:t>- 30.05.2020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sz="1600" dirty="0"/>
          </a:p>
          <a:p>
            <a:r>
              <a:rPr lang="ru-RU" sz="2000" dirty="0"/>
              <a:t>Всероссийский проект «Памяти Героев</a:t>
            </a:r>
            <a:r>
              <a:rPr lang="ru-RU" sz="2000" dirty="0" smtClean="0"/>
              <a:t>»</a:t>
            </a:r>
            <a:r>
              <a:rPr lang="ru-RU" dirty="0" smtClean="0">
                <a:latin typeface="+mj-lt"/>
              </a:rPr>
              <a:t> </a:t>
            </a:r>
            <a:br>
              <a:rPr lang="ru-RU" dirty="0" smtClean="0">
                <a:latin typeface="+mj-lt"/>
              </a:rPr>
            </a:br>
            <a:r>
              <a:rPr lang="ru-RU" sz="1600" dirty="0">
                <a:latin typeface="+mj-lt"/>
              </a:rPr>
              <a:t>реализуется на </a:t>
            </a:r>
            <a:r>
              <a:rPr lang="ru-RU" sz="1600" dirty="0" err="1" smtClean="0">
                <a:latin typeface="+mj-lt"/>
              </a:rPr>
              <a:t>интернет-ресурсах</a:t>
            </a:r>
            <a:r>
              <a:rPr lang="ru-RU" sz="1600" dirty="0" smtClean="0">
                <a:latin typeface="+mj-lt"/>
              </a:rPr>
              <a:t>:</a:t>
            </a:r>
          </a:p>
          <a:p>
            <a:endParaRPr lang="ru-RU" sz="1600" dirty="0">
              <a:latin typeface="+mj-lt"/>
            </a:endParaRPr>
          </a:p>
          <a:p>
            <a:r>
              <a:rPr lang="ru-RU" sz="1600" b="1" dirty="0" smtClean="0">
                <a:latin typeface="+mj-lt"/>
              </a:rPr>
              <a:t> </a:t>
            </a:r>
            <a:r>
              <a:rPr lang="ru-RU" sz="1600" b="1" dirty="0">
                <a:latin typeface="+mj-lt"/>
              </a:rPr>
              <a:t>СПб ГБУ ПМЦ «Восход</a:t>
            </a:r>
            <a:r>
              <a:rPr lang="ru-RU" sz="1600" b="1" dirty="0" smtClean="0">
                <a:latin typeface="+mj-lt"/>
              </a:rPr>
              <a:t>»</a:t>
            </a:r>
            <a:endParaRPr lang="ru-RU" sz="1600" b="1" dirty="0">
              <a:latin typeface="+mj-lt"/>
            </a:endParaRPr>
          </a:p>
          <a:p>
            <a:r>
              <a:rPr lang="en-US" sz="1600" dirty="0">
                <a:latin typeface="+mj-lt"/>
              </a:rPr>
              <a:t>https</a:t>
            </a:r>
            <a:r>
              <a:rPr lang="ru-RU" sz="1600" dirty="0">
                <a:latin typeface="+mj-lt"/>
              </a:rPr>
              <a:t>://</a:t>
            </a:r>
            <a:r>
              <a:rPr lang="en-US" sz="1600" dirty="0" err="1">
                <a:latin typeface="+mj-lt"/>
              </a:rPr>
              <a:t>vk</a:t>
            </a:r>
            <a:r>
              <a:rPr lang="ru-RU" sz="1600" dirty="0">
                <a:latin typeface="+mj-lt"/>
              </a:rPr>
              <a:t>.</a:t>
            </a:r>
            <a:r>
              <a:rPr lang="en-US" sz="1600" dirty="0">
                <a:latin typeface="+mj-lt"/>
              </a:rPr>
              <a:t>com</a:t>
            </a:r>
            <a:r>
              <a:rPr lang="ru-RU" sz="1600" dirty="0">
                <a:latin typeface="+mj-lt"/>
              </a:rPr>
              <a:t>/</a:t>
            </a:r>
            <a:r>
              <a:rPr lang="en-US" sz="1600" dirty="0" err="1">
                <a:latin typeface="+mj-lt"/>
              </a:rPr>
              <a:t>sportvoshod</a:t>
            </a:r>
            <a:endParaRPr lang="ru-RU" sz="1600" dirty="0">
              <a:latin typeface="+mj-lt"/>
            </a:endParaRPr>
          </a:p>
          <a:p>
            <a:r>
              <a:rPr lang="en-US" sz="1600" dirty="0">
                <a:latin typeface="+mj-lt"/>
              </a:rPr>
              <a:t>https</a:t>
            </a:r>
            <a:r>
              <a:rPr lang="ru-RU" sz="1600" dirty="0">
                <a:latin typeface="+mj-lt"/>
              </a:rPr>
              <a:t>:// </a:t>
            </a:r>
            <a:r>
              <a:rPr lang="en-US" sz="1600" dirty="0" err="1">
                <a:latin typeface="+mj-lt"/>
              </a:rPr>
              <a:t>instsgram</a:t>
            </a:r>
            <a:r>
              <a:rPr lang="ru-RU" sz="1600" dirty="0">
                <a:latin typeface="+mj-lt"/>
              </a:rPr>
              <a:t>.</a:t>
            </a:r>
            <a:r>
              <a:rPr lang="en-US" sz="1600" dirty="0">
                <a:latin typeface="+mj-lt"/>
              </a:rPr>
              <a:t>com</a:t>
            </a:r>
            <a:r>
              <a:rPr lang="ru-RU" sz="1600" dirty="0">
                <a:latin typeface="+mj-lt"/>
              </a:rPr>
              <a:t>/</a:t>
            </a:r>
            <a:r>
              <a:rPr lang="en-US" sz="1600" dirty="0" err="1" smtClean="0">
                <a:latin typeface="+mj-lt"/>
              </a:rPr>
              <a:t>sportvoshod</a:t>
            </a:r>
            <a:endParaRPr lang="ru-RU" sz="1600" dirty="0" smtClean="0">
              <a:latin typeface="+mj-lt"/>
            </a:endParaRPr>
          </a:p>
          <a:p>
            <a:endParaRPr lang="ru-RU" sz="1600" dirty="0">
              <a:latin typeface="+mj-lt"/>
            </a:endParaRPr>
          </a:p>
          <a:p>
            <a:r>
              <a:rPr lang="ru-RU" sz="1600" b="1" dirty="0" smtClean="0">
                <a:latin typeface="+mj-lt"/>
              </a:rPr>
              <a:t>СПб ГБУК «Историко-культурный музейный комплекс в Разливе»</a:t>
            </a:r>
          </a:p>
          <a:p>
            <a:r>
              <a:rPr lang="en-US" sz="1600" dirty="0">
                <a:latin typeface="+mj-lt"/>
              </a:rPr>
              <a:t>https://vk.com/museums_in_razliv</a:t>
            </a:r>
          </a:p>
          <a:p>
            <a:r>
              <a:rPr lang="en-US" sz="1600" dirty="0">
                <a:latin typeface="+mj-lt"/>
              </a:rPr>
              <a:t>https://www.instagram.com/museums_in_razliv/</a:t>
            </a:r>
          </a:p>
          <a:p>
            <a:r>
              <a:rPr lang="en-US" sz="1600" dirty="0">
                <a:latin typeface="+mj-lt"/>
              </a:rPr>
              <a:t>https://tlg.name/museums_in_razliv</a:t>
            </a:r>
          </a:p>
          <a:p>
            <a:endParaRPr lang="ru-RU" sz="1600" dirty="0">
              <a:latin typeface="+mj-lt"/>
            </a:endParaRPr>
          </a:p>
          <a:p>
            <a:pPr algn="just"/>
            <a:r>
              <a:rPr lang="ru-RU" sz="1600" b="1" dirty="0">
                <a:latin typeface="+mj-lt"/>
              </a:rPr>
              <a:t>СПб ГБУ ПМЦ «Снайпер»</a:t>
            </a:r>
          </a:p>
          <a:p>
            <a:pPr algn="just"/>
            <a:r>
              <a:rPr lang="en-US" sz="1600" dirty="0">
                <a:latin typeface="+mj-lt"/>
              </a:rPr>
              <a:t>https:// </a:t>
            </a:r>
            <a:r>
              <a:rPr lang="en-US" sz="1600" dirty="0" err="1">
                <a:latin typeface="+mj-lt"/>
              </a:rPr>
              <a:t>vk</a:t>
            </a:r>
            <a:r>
              <a:rPr lang="ru-RU" sz="1600" dirty="0">
                <a:latin typeface="+mj-lt"/>
              </a:rPr>
              <a:t>.</a:t>
            </a:r>
            <a:r>
              <a:rPr lang="en-US" sz="1600" dirty="0">
                <a:latin typeface="+mj-lt"/>
              </a:rPr>
              <a:t>com</a:t>
            </a:r>
            <a:r>
              <a:rPr lang="ru-RU" sz="1600" dirty="0">
                <a:latin typeface="+mj-lt"/>
              </a:rPr>
              <a:t>/</a:t>
            </a:r>
            <a:r>
              <a:rPr lang="en-US" sz="1600" dirty="0">
                <a:latin typeface="+mj-lt"/>
              </a:rPr>
              <a:t>club194649880</a:t>
            </a:r>
            <a:endParaRPr lang="ru-RU" sz="1600" dirty="0">
              <a:latin typeface="+mj-lt"/>
            </a:endParaRPr>
          </a:p>
          <a:p>
            <a:endParaRPr lang="ru-RU" sz="1400" b="1" dirty="0" smtClean="0">
              <a:solidFill>
                <a:srgbClr val="FF0000"/>
              </a:solidFill>
            </a:endParaRPr>
          </a:p>
          <a:p>
            <a:r>
              <a:rPr lang="ru-RU" sz="1400" b="1" dirty="0" smtClean="0">
                <a:solidFill>
                  <a:srgbClr val="FF0000"/>
                </a:solidFill>
              </a:rPr>
              <a:t>11 МО Курортного района</a:t>
            </a:r>
          </a:p>
          <a:p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2968">
            <a:off x="7613240" y="1816139"/>
            <a:ext cx="3497677" cy="440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8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618</Words>
  <Application>Microsoft Office PowerPoint</Application>
  <PresentationFormat>Широкоэкранный</PresentationFormat>
  <Paragraphs>122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«Бессмертный полк-онлайн»</vt:lpstr>
      <vt:lpstr>Телефонное поздравление ветерана</vt:lpstr>
      <vt:lpstr>«Письмо Победы»</vt:lpstr>
      <vt:lpstr>Акция «#ПоемДвором»</vt:lpstr>
      <vt:lpstr>Организация флешмобов в социальных сетях</vt:lpstr>
      <vt:lpstr>Проект #Мирные_окна</vt:lpstr>
      <vt:lpstr>ВСЕРОССИЙСКАЯ АКЦИЯ «ГЕОРГИЕВСКАЯ ЛЕНТОЧКА»</vt:lpstr>
      <vt:lpstr>ВСЕРОССИЙСКИЙ ПРОЕКТ «ПАМЯТИ ГЕРОЕВ» </vt:lpstr>
      <vt:lpstr>ВСЕРОССИЙСКИЙ ПРОЕКТ «СУДЬБА СОЛДАТА»</vt:lpstr>
      <vt:lpstr>ОБЛАГОРАЖИВАНИЕ ТЕРРИТОРИИ  ПЕРЕД ОКНАМИ ВЕТЕРАНА С ВЫСАДКОЙ РАСТЕНИЙ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p214-1 Н.П.Савватеева</dc:creator>
  <cp:lastModifiedBy>p214-1 Н.П.Савватеева</cp:lastModifiedBy>
  <cp:revision>111</cp:revision>
  <cp:lastPrinted>2020-04-29T11:43:44Z</cp:lastPrinted>
  <dcterms:created xsi:type="dcterms:W3CDTF">2020-03-13T07:06:11Z</dcterms:created>
  <dcterms:modified xsi:type="dcterms:W3CDTF">2020-04-29T12:45:44Z</dcterms:modified>
</cp:coreProperties>
</file>